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notesMasterIdLst>
    <p:notesMasterId r:id="rId17"/>
  </p:notesMasterIdLst>
  <p:sldIdLst>
    <p:sldId id="257" r:id="rId3"/>
    <p:sldId id="258" r:id="rId4"/>
    <p:sldId id="256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0" r:id="rId13"/>
    <p:sldId id="267" r:id="rId14"/>
    <p:sldId id="268" r:id="rId15"/>
    <p:sldId id="269" r:id="rId1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000"/>
    <a:srgbClr val="00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259" autoAdjust="0"/>
    <p:restoredTop sz="94660"/>
  </p:normalViewPr>
  <p:slideViewPr>
    <p:cSldViewPr>
      <p:cViewPr varScale="1">
        <p:scale>
          <a:sx n="68" d="100"/>
          <a:sy n="68" d="100"/>
        </p:scale>
        <p:origin x="-145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presProps" Target="presProps.xml"/><Relationship Id="rId3" Type="http://schemas.openxmlformats.org/officeDocument/2006/relationships/slide" Target="slides/slide1.xml"/><Relationship Id="rId21" Type="http://schemas.openxmlformats.org/officeDocument/2006/relationships/tableStyles" Target="tableStyle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09D1072-666A-4C71-B053-7FA9DF8ABE88}" type="datetimeFigureOut">
              <a:rPr lang="en-AU" smtClean="0"/>
              <a:pPr/>
              <a:t>22/05/2013</a:t>
            </a:fld>
            <a:endParaRPr lang="en-AU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AU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79D05AA-3BDF-4851-8CEF-FC5133C532CC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AU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79D05AA-3BDF-4851-8CEF-FC5133C532CC}" type="slidenum">
              <a:rPr lang="en-AU" smtClean="0"/>
              <a:pPr/>
              <a:t>6</a:t>
            </a:fld>
            <a:endParaRPr lang="en-A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1D8BD707-D9CF-40AE-B4C6-C98DA3205C09}" type="datetimeFigureOut">
              <a:rPr lang="en-US" smtClean="0"/>
              <a:pPr/>
              <a:t>5/22/2013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6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val 1"/>
          <p:cNvSpPr/>
          <p:nvPr/>
        </p:nvSpPr>
        <p:spPr>
          <a:xfrm>
            <a:off x="2971800" y="533400"/>
            <a:ext cx="3429000" cy="1524000"/>
          </a:xfrm>
          <a:prstGeom prst="ellipse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4953000" y="5410200"/>
            <a:ext cx="3733800" cy="646331"/>
          </a:xfrm>
          <a:prstGeom prst="rect">
            <a:avLst/>
          </a:prstGeom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bn-BD" dirty="0" smtClean="0">
                <a:latin typeface="NikoshBAN" pitchFamily="2" charset="0"/>
                <a:cs typeface="NikoshBAN" pitchFamily="2" charset="0"/>
              </a:rPr>
              <a:t>সম্পাদনায়</a:t>
            </a:r>
            <a:r>
              <a:rPr lang="en-US" dirty="0" smtClean="0">
                <a:latin typeface="NikoshBAN" pitchFamily="2" charset="0"/>
                <a:cs typeface="NikoshBAN" pitchFamily="2" charset="0"/>
              </a:rPr>
              <a:t>ঃ</a:t>
            </a:r>
            <a:r>
              <a:rPr lang="bn-BD" dirty="0" smtClean="0">
                <a:latin typeface="NikoshBAN" pitchFamily="2" charset="0"/>
                <a:cs typeface="NikoshBAN" pitchFamily="2" charset="0"/>
              </a:rPr>
              <a:t>খন্দকার আজিমুল হক পাপ্পু</a:t>
            </a:r>
          </a:p>
          <a:p>
            <a:pPr algn="r"/>
            <a:r>
              <a:rPr lang="bn-BD" dirty="0" smtClean="0">
                <a:latin typeface="NikoshBAN" pitchFamily="2" charset="0"/>
                <a:cs typeface="NikoshBAN" pitchFamily="2" charset="0"/>
              </a:rPr>
              <a:t>প্রভাষক, ঢাকা রেসিডেনসিয়াল মডেল কলেজ`</a:t>
            </a:r>
            <a:endParaRPr lang="en-US" dirty="0" smtClean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5-Point Star 3"/>
          <p:cNvSpPr/>
          <p:nvPr/>
        </p:nvSpPr>
        <p:spPr>
          <a:xfrm>
            <a:off x="2514600" y="2438400"/>
            <a:ext cx="685800" cy="609600"/>
          </a:xfrm>
          <a:prstGeom prst="star5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5-Point Star 4"/>
          <p:cNvSpPr/>
          <p:nvPr/>
        </p:nvSpPr>
        <p:spPr>
          <a:xfrm>
            <a:off x="3505200" y="2438400"/>
            <a:ext cx="685800" cy="609600"/>
          </a:xfrm>
          <a:prstGeom prst="star5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5-Point Star 5"/>
          <p:cNvSpPr/>
          <p:nvPr/>
        </p:nvSpPr>
        <p:spPr>
          <a:xfrm>
            <a:off x="4648200" y="2438400"/>
            <a:ext cx="685800" cy="609600"/>
          </a:xfrm>
          <a:prstGeom prst="star5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5-Point Star 6"/>
          <p:cNvSpPr/>
          <p:nvPr/>
        </p:nvSpPr>
        <p:spPr>
          <a:xfrm>
            <a:off x="5791200" y="2438400"/>
            <a:ext cx="685800" cy="609600"/>
          </a:xfrm>
          <a:prstGeom prst="star5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5-Point Star 7"/>
          <p:cNvSpPr/>
          <p:nvPr/>
        </p:nvSpPr>
        <p:spPr>
          <a:xfrm>
            <a:off x="7010400" y="2438400"/>
            <a:ext cx="685800" cy="609600"/>
          </a:xfrm>
          <a:prstGeom prst="star5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3429000" y="762000"/>
            <a:ext cx="2514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72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স্বাগতম</a:t>
            </a:r>
            <a:endParaRPr lang="en-AU" sz="72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57400" y="3581400"/>
            <a:ext cx="5257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4800" dirty="0" smtClean="0">
                <a:latin typeface="NikoshLightBAN" pitchFamily="2" charset="0"/>
                <a:cs typeface="NikoshLightBAN" pitchFamily="2" charset="0"/>
              </a:rPr>
              <a:t>নবম শ্রেণি (পদার্থবিজ্ঞান)</a:t>
            </a:r>
            <a:endParaRPr lang="en-AU" sz="4800" dirty="0">
              <a:latin typeface="NikoshLightBAN" pitchFamily="2" charset="0"/>
              <a:cs typeface="NikoshLightBAN" pitchFamily="2" charset="0"/>
            </a:endParaRPr>
          </a:p>
        </p:txBody>
      </p:sp>
      <p:pic>
        <p:nvPicPr>
          <p:cNvPr id="11" name="Picture 10" descr="DRMC_logo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1219200" cy="1468016"/>
          </a:xfrm>
          <a:prstGeom prst="rect">
            <a:avLst/>
          </a:prstGeom>
        </p:spPr>
      </p:pic>
      <p:pic>
        <p:nvPicPr>
          <p:cNvPr id="12" name="Picture 11" descr="Section02_Figure04_Refraction_GlassSlab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5257800"/>
            <a:ext cx="2286000" cy="1600200"/>
          </a:xfrm>
          <a:prstGeom prst="rect">
            <a:avLst/>
          </a:prstGeom>
        </p:spPr>
      </p:pic>
      <p:pic>
        <p:nvPicPr>
          <p:cNvPr id="13" name="Picture 12" descr="i2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2286000" y="5257800"/>
            <a:ext cx="2381250" cy="1600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381000"/>
            <a:ext cx="5410200" cy="461665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400" dirty="0" smtClean="0">
                <a:latin typeface="NikoshLightBAN" pitchFamily="2" charset="0"/>
                <a:cs typeface="NikoshLightBAN" pitchFamily="2" charset="0"/>
              </a:rPr>
              <a:t>একটি ভিডিও চিত্র</a:t>
            </a:r>
            <a:endParaRPr lang="en-AU" sz="2400" dirty="0">
              <a:latin typeface="NikoshLightBAN" pitchFamily="2" charset="0"/>
              <a:cs typeface="NikoshLightBAN" pitchFamily="2" charset="0"/>
            </a:endParaRPr>
          </a:p>
        </p:txBody>
      </p:sp>
      <p:graphicFrame>
        <p:nvGraphicFramePr>
          <p:cNvPr id="6" name="Object 5">
            <a:hlinkClick r:id="" action="ppaction://ole?verb=0"/>
          </p:cNvPr>
          <p:cNvGraphicFramePr>
            <a:graphicFrameLocks noChangeAspect="1"/>
          </p:cNvGraphicFramePr>
          <p:nvPr/>
        </p:nvGraphicFramePr>
        <p:xfrm>
          <a:off x="3962400" y="3352800"/>
          <a:ext cx="914400" cy="771525"/>
        </p:xfrm>
        <a:graphic>
          <a:graphicData uri="http://schemas.openxmlformats.org/presentationml/2006/ole">
            <p:oleObj spid="_x0000_s1030" name="Packager Shell Object" showAsIcon="1" r:id="rId3" imgW="914400" imgH="771480" progId="Package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3810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মরীচিকা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mirage2.jpe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14400" y="1192828"/>
            <a:ext cx="7239000" cy="549174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2" descr="http://www.examiner.com/images/blog/wysiwyg/image/iStock_000007651615XSma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0" y="1981200"/>
            <a:ext cx="4203113" cy="4191000"/>
          </a:xfrm>
          <a:prstGeom prst="rect">
            <a:avLst/>
          </a:prstGeom>
          <a:noFill/>
        </p:spPr>
      </p:pic>
      <p:sp>
        <p:nvSpPr>
          <p:cNvPr id="4" name="Oval 3"/>
          <p:cNvSpPr/>
          <p:nvPr/>
        </p:nvSpPr>
        <p:spPr>
          <a:xfrm>
            <a:off x="2438400" y="152400"/>
            <a:ext cx="4343400" cy="1600200"/>
          </a:xfrm>
          <a:prstGeom prst="ellipse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>
            <a:scene3d>
              <a:camera prst="orthographicFront"/>
              <a:lightRig rig="glow" dir="tl">
                <a:rot lat="0" lon="0" rev="5400000"/>
              </a:lightRig>
            </a:scene3d>
            <a:sp3d contourW="12700">
              <a:bevelT w="25400" h="25400"/>
              <a:contourClr>
                <a:schemeClr val="accent6">
                  <a:shade val="73000"/>
                </a:schemeClr>
              </a:contourClr>
            </a:sp3d>
          </a:bodyPr>
          <a:lstStyle/>
          <a:p>
            <a:pPr algn="ctr"/>
            <a:endParaRPr lang="en-US" b="1" dirty="0">
              <a:ln w="11430"/>
              <a:gradFill>
                <a:gsLst>
                  <a:gs pos="0">
                    <a:schemeClr val="accent6">
                      <a:tint val="90000"/>
                      <a:satMod val="120000"/>
                    </a:schemeClr>
                  </a:gs>
                  <a:gs pos="25000">
                    <a:schemeClr val="accent6">
                      <a:tint val="93000"/>
                      <a:satMod val="120000"/>
                    </a:schemeClr>
                  </a:gs>
                  <a:gs pos="50000">
                    <a:schemeClr val="accent6">
                      <a:shade val="89000"/>
                      <a:satMod val="110000"/>
                    </a:schemeClr>
                  </a:gs>
                  <a:gs pos="75000">
                    <a:schemeClr val="accent6">
                      <a:tint val="93000"/>
                      <a:satMod val="120000"/>
                    </a:schemeClr>
                  </a:gs>
                  <a:gs pos="100000">
                    <a:schemeClr val="accent6">
                      <a:tint val="90000"/>
                      <a:satMod val="120000"/>
                    </a:schemeClr>
                  </a:gs>
                </a:gsLst>
                <a:lin ang="5400000"/>
              </a:gradFill>
              <a:effectLst>
                <a:outerShdw blurRad="80000" dist="40000" dir="504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304800"/>
            <a:ext cx="8458200" cy="1143000"/>
          </a:xfrm>
        </p:spPr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কোন প্রশ্ন?</a:t>
            </a:r>
            <a:endParaRPr lang="en-US" sz="80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ounded Rectangle 5"/>
          <p:cNvSpPr/>
          <p:nvPr/>
        </p:nvSpPr>
        <p:spPr>
          <a:xfrm>
            <a:off x="2514600" y="152400"/>
            <a:ext cx="4114800" cy="1295400"/>
          </a:xfrm>
          <a:prstGeom prst="round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bn-BD" sz="8000" dirty="0" smtClean="0">
                <a:solidFill>
                  <a:schemeClr val="bg1"/>
                </a:solidFill>
                <a:latin typeface="NikoshLightBAN" pitchFamily="2" charset="0"/>
                <a:cs typeface="NikoshLightBAN" pitchFamily="2" charset="0"/>
              </a:rPr>
              <a:t>বাড়ীর কাজ</a:t>
            </a:r>
            <a:endParaRPr lang="en-US" sz="8000" dirty="0">
              <a:solidFill>
                <a:schemeClr val="bg1"/>
              </a:solidFill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28600" y="25146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বায়ু মাধ্যমের সাপেক্ষে পানির প্রতিসরণাঙ্ক </a:t>
            </a:r>
            <a:r>
              <a:rPr lang="en-AU" sz="3200" dirty="0" smtClean="0">
                <a:latin typeface="Arial Rounded MT Bold" pitchFamily="34" charset="0"/>
                <a:cs typeface="NikoshBAN" pitchFamily="2" charset="0"/>
              </a:rPr>
              <a:t>1.33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হলে পানি সাপেক্ষে বায়ুর প্রতিসরণাঙ্ক কত? 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362200" y="2819400"/>
            <a:ext cx="4343400" cy="2133600"/>
          </a:xfrm>
          <a:prstGeom prst="rect">
            <a:avLst/>
          </a:prstGeom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590800"/>
            <a:ext cx="8229600" cy="1981200"/>
          </a:xfrm>
        </p:spPr>
        <p:txBody>
          <a:bodyPr>
            <a:noAutofit/>
          </a:bodyPr>
          <a:lstStyle/>
          <a:p>
            <a:pPr algn="ctr"/>
            <a:r>
              <a:rPr lang="bn-BD" sz="9600" dirty="0" smtClean="0">
                <a:solidFill>
                  <a:schemeClr val="bg1"/>
                </a:solidFill>
                <a:latin typeface="NikoshBAN" pitchFamily="2" charset="0"/>
                <a:cs typeface="NikoshBAN" pitchFamily="2" charset="0"/>
              </a:rPr>
              <a:t>ধন্যবাদ</a:t>
            </a:r>
            <a:endParaRPr lang="en-US" sz="9600" dirty="0">
              <a:solidFill>
                <a:schemeClr val="bg1"/>
              </a:solidFill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52600" y="2286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আলোর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52600" y="1447800"/>
            <a:ext cx="56388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প্রকারভেদ ২ ধরনের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43000" y="3276600"/>
            <a:ext cx="3048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পরম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48200" y="3276600"/>
            <a:ext cx="3810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আপেক্ষিক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38200" y="1524000"/>
            <a:ext cx="79248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বায়ু মাধ্যম সাপেক্ষে কোন মাধ্যমের প্রতিসরণাঙ্ক কে পরম প্রতিসরণাঙ্ক বলে।</a:t>
            </a:r>
            <a:endParaRPr lang="en-AU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381000" y="4267200"/>
            <a:ext cx="8763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600" dirty="0" smtClean="0">
                <a:latin typeface="NikoshBAN" pitchFamily="2" charset="0"/>
                <a:cs typeface="NikoshBAN" pitchFamily="2" charset="0"/>
              </a:rPr>
              <a:t>বায়ু মাধ্যম ব্যাতিত অন্য কোন মাধ্যমের সাপেক্ষে কোন মাধ্যমের প্রতিসরণাঙ্ক কে আপেক্ষিক প্রতিসরণাঙ্ক বলে।</a:t>
            </a:r>
            <a:endParaRPr lang="en-AU" sz="36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66800" y="838200"/>
            <a:ext cx="3048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পরম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914400" y="3505200"/>
            <a:ext cx="3810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আপেক্ষিক প্রতিসরণাঙ্ক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2"/>
          <p:cNvCxnSpPr/>
          <p:nvPr/>
        </p:nvCxnSpPr>
        <p:spPr>
          <a:xfrm>
            <a:off x="1676400" y="3581400"/>
            <a:ext cx="5562600" cy="0"/>
          </a:xfrm>
          <a:prstGeom prst="line">
            <a:avLst/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5" name="Straight Connector 4"/>
          <p:cNvCxnSpPr/>
          <p:nvPr/>
        </p:nvCxnSpPr>
        <p:spPr>
          <a:xfrm>
            <a:off x="4419600" y="1524000"/>
            <a:ext cx="0" cy="4191000"/>
          </a:xfrm>
          <a:prstGeom prst="line">
            <a:avLst/>
          </a:prstGeom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/>
          <p:cNvCxnSpPr/>
          <p:nvPr/>
        </p:nvCxnSpPr>
        <p:spPr>
          <a:xfrm>
            <a:off x="1828800" y="1295400"/>
            <a:ext cx="2590800" cy="22860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cxnSp>
        <p:nvCxnSpPr>
          <p:cNvPr id="9" name="Straight Arrow Connector 8"/>
          <p:cNvCxnSpPr/>
          <p:nvPr/>
        </p:nvCxnSpPr>
        <p:spPr>
          <a:xfrm>
            <a:off x="4419600" y="3581400"/>
            <a:ext cx="990600" cy="27432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10" name="Arc 9"/>
          <p:cNvSpPr/>
          <p:nvPr/>
        </p:nvSpPr>
        <p:spPr>
          <a:xfrm rot="16200000">
            <a:off x="3771900" y="2324100"/>
            <a:ext cx="1104900" cy="1181100"/>
          </a:xfrm>
          <a:prstGeom prst="arc">
            <a:avLst/>
          </a:prstGeom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Arc 10"/>
          <p:cNvSpPr/>
          <p:nvPr/>
        </p:nvSpPr>
        <p:spPr>
          <a:xfrm rot="4776326">
            <a:off x="4016610" y="4521893"/>
            <a:ext cx="727323" cy="1181100"/>
          </a:xfrm>
          <a:prstGeom prst="arc">
            <a:avLst/>
          </a:prstGeom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TextBox 12"/>
          <p:cNvSpPr txBox="1"/>
          <p:nvPr/>
        </p:nvSpPr>
        <p:spPr>
          <a:xfrm>
            <a:off x="7315200" y="3352800"/>
            <a:ext cx="1676400" cy="523220"/>
          </a:xfrm>
          <a:prstGeom prst="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বিভেদতল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5334000" y="1600200"/>
            <a:ext cx="1676400" cy="523220"/>
          </a:xfrm>
          <a:prstGeom prst="rect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2800" dirty="0" smtClean="0">
                <a:latin typeface="NikoshLightBAN" pitchFamily="2" charset="0"/>
                <a:cs typeface="NikoshLightBAN" pitchFamily="2" charset="0"/>
              </a:rPr>
              <a:t>a</a:t>
            </a:r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 মাধ্যম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524000" y="5029200"/>
            <a:ext cx="1676400" cy="523220"/>
          </a:xfrm>
          <a:prstGeom prst="rect">
            <a:avLst/>
          </a:prstGeom>
        </p:spPr>
        <p:style>
          <a:lnRef idx="0">
            <a:schemeClr val="accent6"/>
          </a:lnRef>
          <a:fillRef idx="3">
            <a:schemeClr val="accent6"/>
          </a:fillRef>
          <a:effectRef idx="3">
            <a:schemeClr val="accent6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en-AU" sz="2800" dirty="0" smtClean="0">
                <a:latin typeface="NikoshLightBAN" pitchFamily="2" charset="0"/>
                <a:cs typeface="NikoshLightBAN" pitchFamily="2" charset="0"/>
              </a:rPr>
              <a:t>b</a:t>
            </a:r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 মাধ্যম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381000" y="1752600"/>
            <a:ext cx="1752600" cy="523220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আপতিত রশ্মি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410200" y="4800600"/>
            <a:ext cx="2133600" cy="523220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LightBAN" pitchFamily="2" charset="0"/>
                <a:cs typeface="NikoshLightBAN" pitchFamily="2" charset="0"/>
              </a:rPr>
              <a:t>প্রতিসরিত রশ্মি</a:t>
            </a:r>
            <a:endParaRPr lang="en-AU" sz="2800" dirty="0">
              <a:latin typeface="NikoshLightBAN" pitchFamily="2" charset="0"/>
              <a:cs typeface="NikoshLightBAN" pitchFamily="2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838200" y="304800"/>
            <a:ext cx="78486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প্রতিসরণাঙ্ক এর সাথে আলোর বেগের সম্পর্ক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4419600" y="593467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solidFill>
                  <a:srgbClr val="C00000"/>
                </a:solidFill>
              </a:rPr>
              <a:t>a</a:t>
            </a:r>
            <a:r>
              <a:rPr lang="el-GR" sz="5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η</a:t>
            </a:r>
            <a:r>
              <a:rPr lang="en-AU" dirty="0" smtClean="0">
                <a:solidFill>
                  <a:srgbClr val="C00000"/>
                </a:solidFill>
                <a:latin typeface="Times New Roman"/>
                <a:cs typeface="Times New Roman"/>
              </a:rPr>
              <a:t>b </a:t>
            </a:r>
            <a:r>
              <a:rPr lang="en-AU" sz="4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= c</a:t>
            </a:r>
            <a:r>
              <a:rPr lang="en-AU" sz="4400" baseline="-250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a</a:t>
            </a:r>
            <a:r>
              <a:rPr lang="en-AU" sz="4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/ </a:t>
            </a:r>
            <a:r>
              <a:rPr lang="en-AU" sz="4400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c</a:t>
            </a:r>
            <a:r>
              <a:rPr lang="en-AU" sz="4400" baseline="-25000" dirty="0" err="1" smtClean="0">
                <a:solidFill>
                  <a:srgbClr val="C00000"/>
                </a:solidFill>
                <a:latin typeface="Times New Roman"/>
                <a:cs typeface="Times New Roman"/>
              </a:rPr>
              <a:t>b</a:t>
            </a:r>
            <a:r>
              <a:rPr lang="en-AU" sz="4400" dirty="0" smtClean="0">
                <a:solidFill>
                  <a:srgbClr val="C00000"/>
                </a:solidFill>
                <a:latin typeface="Times New Roman"/>
                <a:cs typeface="Times New Roman"/>
              </a:rPr>
              <a:t> </a:t>
            </a:r>
            <a:endParaRPr lang="en-AU" sz="4400" dirty="0">
              <a:solidFill>
                <a:srgbClr val="C0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0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3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পরম প্রতিসরণাঙ্কের গাণিতিক সমস্যা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447800"/>
            <a:ext cx="8686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বায়ু মাধ্যমের সাপেক্ষে পানির প্রতিসরণাঙ্ক </a:t>
            </a:r>
            <a:r>
              <a:rPr lang="en-AU" sz="3200" dirty="0" smtClean="0">
                <a:latin typeface="Arial Rounded MT Bold" pitchFamily="34" charset="0"/>
                <a:cs typeface="NikoshBAN" pitchFamily="2" charset="0"/>
              </a:rPr>
              <a:t>1.33 </a:t>
            </a:r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হলে পানিতে আলোর বেগ কত? 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67200" y="6019800"/>
            <a:ext cx="4572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err="1" smtClean="0">
                <a:latin typeface="Arial Rounded MT Bold" pitchFamily="34" charset="0"/>
              </a:rPr>
              <a:t>Ans</a:t>
            </a:r>
            <a:r>
              <a:rPr lang="en-AU" sz="3200" dirty="0" smtClean="0">
                <a:latin typeface="Arial Rounded MT Bold" pitchFamily="34" charset="0"/>
              </a:rPr>
              <a:t>: 2.256 × 10</a:t>
            </a:r>
            <a:r>
              <a:rPr lang="en-AU" sz="3200" baseline="30000" dirty="0" smtClean="0">
                <a:latin typeface="Arial Rounded MT Bold" pitchFamily="34" charset="0"/>
              </a:rPr>
              <a:t>8</a:t>
            </a:r>
            <a:r>
              <a:rPr lang="en-AU" sz="3200" dirty="0" smtClean="0">
                <a:latin typeface="Arial Rounded MT Bold" pitchFamily="34" charset="0"/>
              </a:rPr>
              <a:t> ms</a:t>
            </a:r>
            <a:r>
              <a:rPr lang="en-AU" sz="3200" baseline="30000" dirty="0" smtClean="0">
                <a:latin typeface="Arial Rounded MT Bold" pitchFamily="34" charset="0"/>
              </a:rPr>
              <a:t>-1</a:t>
            </a:r>
            <a:endParaRPr lang="en-AU" sz="3200" dirty="0">
              <a:latin typeface="Arial Rounded MT Bol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7400" y="2743200"/>
            <a:ext cx="4724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solidFill>
                  <a:srgbClr val="FF0000"/>
                </a:solidFill>
              </a:rPr>
              <a:t>a</a:t>
            </a:r>
            <a:r>
              <a:rPr lang="el-GR" sz="5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η</a:t>
            </a:r>
            <a:r>
              <a:rPr lang="en-AU" dirty="0" smtClean="0">
                <a:solidFill>
                  <a:srgbClr val="FF0000"/>
                </a:solidFill>
                <a:latin typeface="Times New Roman"/>
                <a:cs typeface="Times New Roman"/>
              </a:rPr>
              <a:t>w </a:t>
            </a:r>
            <a:r>
              <a:rPr lang="en-AU" sz="4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= c</a:t>
            </a:r>
            <a:r>
              <a:rPr lang="en-AU" sz="4400" baseline="-250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a</a:t>
            </a:r>
            <a:r>
              <a:rPr lang="en-AU" sz="4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/ </a:t>
            </a:r>
            <a:r>
              <a:rPr lang="en-AU" sz="44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c</a:t>
            </a:r>
            <a:r>
              <a:rPr lang="en-AU" sz="4400" baseline="-25000" dirty="0" err="1" smtClean="0">
                <a:solidFill>
                  <a:srgbClr val="FF0000"/>
                </a:solidFill>
                <a:latin typeface="Times New Roman"/>
                <a:cs typeface="Times New Roman"/>
              </a:rPr>
              <a:t>w</a:t>
            </a:r>
            <a:r>
              <a:rPr lang="en-AU" sz="4400" dirty="0" smtClean="0">
                <a:solidFill>
                  <a:srgbClr val="FF0000"/>
                </a:solidFill>
                <a:latin typeface="Times New Roman"/>
                <a:cs typeface="Times New Roman"/>
              </a:rPr>
              <a:t> </a:t>
            </a:r>
            <a:endParaRPr lang="en-AU" sz="4400" dirty="0">
              <a:solidFill>
                <a:srgbClr val="FF0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209800" y="38100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latin typeface="Times New Roman"/>
                <a:cs typeface="Times New Roman"/>
              </a:rPr>
              <a:t> </a:t>
            </a:r>
            <a:r>
              <a:rPr lang="en-AU" sz="4400" dirty="0" smtClean="0">
                <a:latin typeface="Times New Roman"/>
                <a:cs typeface="Times New Roman"/>
              </a:rPr>
              <a:t>1.33= 3×10</a:t>
            </a:r>
            <a:r>
              <a:rPr lang="en-AU" sz="4400" baseline="30000" dirty="0" smtClean="0">
                <a:latin typeface="Times New Roman"/>
                <a:cs typeface="Times New Roman"/>
              </a:rPr>
              <a:t>8</a:t>
            </a:r>
            <a:r>
              <a:rPr lang="en-AU" sz="4400" dirty="0" smtClean="0">
                <a:latin typeface="Times New Roman"/>
                <a:cs typeface="Times New Roman"/>
              </a:rPr>
              <a:t> / </a:t>
            </a:r>
            <a:r>
              <a:rPr lang="en-AU" sz="4400" dirty="0" err="1" smtClean="0">
                <a:latin typeface="Times New Roman"/>
                <a:cs typeface="Times New Roman"/>
              </a:rPr>
              <a:t>c</a:t>
            </a:r>
            <a:r>
              <a:rPr lang="en-AU" sz="4400" baseline="-25000" dirty="0" err="1" smtClean="0">
                <a:latin typeface="Times New Roman"/>
                <a:cs typeface="Times New Roman"/>
              </a:rPr>
              <a:t>w</a:t>
            </a:r>
            <a:r>
              <a:rPr lang="en-AU" sz="4400" dirty="0" smtClean="0">
                <a:latin typeface="Times New Roman"/>
                <a:cs typeface="Times New Roman"/>
              </a:rPr>
              <a:t> </a:t>
            </a:r>
            <a:endParaRPr lang="en-AU" sz="4400" dirty="0"/>
          </a:p>
        </p:txBody>
      </p:sp>
      <p:sp>
        <p:nvSpPr>
          <p:cNvPr id="7" name="TextBox 6"/>
          <p:cNvSpPr txBox="1"/>
          <p:nvPr/>
        </p:nvSpPr>
        <p:spPr>
          <a:xfrm>
            <a:off x="2362200" y="4572000"/>
            <a:ext cx="47244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dirty="0" smtClean="0">
                <a:latin typeface="Times New Roman"/>
                <a:cs typeface="Times New Roman"/>
              </a:rPr>
              <a:t> </a:t>
            </a:r>
            <a:r>
              <a:rPr lang="en-AU" sz="4400" dirty="0" err="1" smtClean="0">
                <a:latin typeface="Times New Roman"/>
                <a:cs typeface="Times New Roman"/>
              </a:rPr>
              <a:t>c</a:t>
            </a:r>
            <a:r>
              <a:rPr lang="en-AU" sz="4400" baseline="-25000" dirty="0" err="1" smtClean="0">
                <a:latin typeface="Times New Roman"/>
                <a:cs typeface="Times New Roman"/>
              </a:rPr>
              <a:t>w</a:t>
            </a:r>
            <a:r>
              <a:rPr lang="en-AU" sz="4400" dirty="0" smtClean="0">
                <a:latin typeface="Times New Roman"/>
                <a:cs typeface="Times New Roman"/>
              </a:rPr>
              <a:t>= 3×10</a:t>
            </a:r>
            <a:r>
              <a:rPr lang="en-AU" sz="4400" baseline="30000" dirty="0" smtClean="0">
                <a:latin typeface="Times New Roman"/>
                <a:cs typeface="Times New Roman"/>
              </a:rPr>
              <a:t>8</a:t>
            </a:r>
            <a:r>
              <a:rPr lang="en-AU" sz="4400" dirty="0" smtClean="0">
                <a:latin typeface="Times New Roman"/>
                <a:cs typeface="Times New Roman"/>
              </a:rPr>
              <a:t> /1.33 </a:t>
            </a:r>
            <a:endParaRPr lang="en-AU" sz="4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আপেক্ষিক প্রতিসরণাঙ্কের গাণিতিক সমস্যা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28600" y="1447800"/>
            <a:ext cx="86868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বায়ু মাধ্যমের সাপেক্ষে পানির প্রতিসরণাঙ্ক </a:t>
            </a:r>
            <a:r>
              <a:rPr lang="en-AU" sz="2800" dirty="0" smtClean="0">
                <a:latin typeface="Arial Rounded MT Bold" pitchFamily="34" charset="0"/>
                <a:cs typeface="NikoshBAN" pitchFamily="2" charset="0"/>
              </a:rPr>
              <a:t>1.33 </a:t>
            </a:r>
            <a:r>
              <a:rPr lang="bn-BD" sz="2800" dirty="0" smtClean="0">
                <a:latin typeface="Arial Rounded MT Bold" pitchFamily="34" charset="0"/>
                <a:cs typeface="NikoshBAN" pitchFamily="2" charset="0"/>
              </a:rPr>
              <a:t>ও বায়ু সাপেক্ষে কাঁচের প্রতিসরণাঙ্ক </a:t>
            </a:r>
            <a:r>
              <a:rPr lang="en-AU" sz="2800" dirty="0" smtClean="0">
                <a:latin typeface="Arial Rounded MT Bold" pitchFamily="34" charset="0"/>
                <a:cs typeface="NikoshBAN" pitchFamily="2" charset="0"/>
              </a:rPr>
              <a:t>1.51 </a:t>
            </a:r>
            <a:r>
              <a:rPr lang="bn-BD" sz="2800" dirty="0" smtClean="0">
                <a:latin typeface="NikoshBAN" pitchFamily="2" charset="0"/>
                <a:cs typeface="NikoshBAN" pitchFamily="2" charset="0"/>
              </a:rPr>
              <a:t>হলে পানি সাপেক্ষে কাঁচের প্রতিসরণাঙ্ক কত? </a:t>
            </a:r>
            <a:endParaRPr lang="en-AU" sz="28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057400" y="2743200"/>
            <a:ext cx="472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</a:rPr>
              <a:t>w</a:t>
            </a:r>
            <a:r>
              <a:rPr lang="el-GR" sz="66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η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  <a:cs typeface="Times New Roman"/>
              </a:rPr>
              <a:t>g =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</a:rPr>
              <a:t> a</a:t>
            </a:r>
            <a:r>
              <a:rPr lang="el-GR" sz="66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η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  <a:cs typeface="Times New Roman"/>
              </a:rPr>
              <a:t>g </a:t>
            </a:r>
            <a:r>
              <a:rPr lang="en-AU" sz="6000" dirty="0" smtClean="0">
                <a:solidFill>
                  <a:srgbClr val="008000"/>
                </a:solidFill>
                <a:latin typeface="Arial Rounded MT Bold" pitchFamily="34" charset="0"/>
                <a:cs typeface="Times New Roman"/>
              </a:rPr>
              <a:t>/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  <a:cs typeface="Times New Roman"/>
              </a:rPr>
              <a:t> 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</a:rPr>
              <a:t>a</a:t>
            </a:r>
            <a:r>
              <a:rPr lang="el-GR" sz="6600" dirty="0" smtClean="0">
                <a:solidFill>
                  <a:srgbClr val="008000"/>
                </a:solidFill>
                <a:latin typeface="Times New Roman"/>
                <a:cs typeface="Times New Roman"/>
              </a:rPr>
              <a:t>η</a:t>
            </a:r>
            <a:r>
              <a:rPr lang="en-AU" sz="3200" dirty="0" smtClean="0">
                <a:solidFill>
                  <a:srgbClr val="008000"/>
                </a:solidFill>
                <a:latin typeface="Arial Rounded MT Bold" pitchFamily="34" charset="0"/>
                <a:cs typeface="Times New Roman"/>
              </a:rPr>
              <a:t>w</a:t>
            </a:r>
            <a:endParaRPr lang="en-AU" sz="3200" dirty="0">
              <a:solidFill>
                <a:srgbClr val="008000"/>
              </a:solidFill>
              <a:latin typeface="Arial Rounded MT Bold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133600" y="4038600"/>
            <a:ext cx="4724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smtClean="0">
                <a:latin typeface="Arial Rounded MT Bold" pitchFamily="34" charset="0"/>
              </a:rPr>
              <a:t>w</a:t>
            </a:r>
            <a:r>
              <a:rPr lang="el-GR" sz="6600" dirty="0" smtClean="0">
                <a:latin typeface="Times New Roman"/>
                <a:cs typeface="Times New Roman"/>
              </a:rPr>
              <a:t>η</a:t>
            </a:r>
            <a:r>
              <a:rPr lang="en-AU" sz="3200" dirty="0" smtClean="0">
                <a:latin typeface="Arial Rounded MT Bold" pitchFamily="34" charset="0"/>
                <a:cs typeface="Times New Roman"/>
              </a:rPr>
              <a:t>g =</a:t>
            </a:r>
            <a:r>
              <a:rPr lang="en-AU" sz="3200" dirty="0" smtClean="0">
                <a:latin typeface="Arial Rounded MT Bold" pitchFamily="34" charset="0"/>
              </a:rPr>
              <a:t> 1.51</a:t>
            </a:r>
            <a:r>
              <a:rPr lang="en-AU" sz="3200" dirty="0" smtClean="0">
                <a:latin typeface="Arial Rounded MT Bold" pitchFamily="34" charset="0"/>
                <a:cs typeface="Times New Roman"/>
              </a:rPr>
              <a:t>/ </a:t>
            </a:r>
            <a:r>
              <a:rPr lang="en-AU" sz="3200" dirty="0" smtClean="0">
                <a:latin typeface="Arial Rounded MT Bold" pitchFamily="34" charset="0"/>
              </a:rPr>
              <a:t>1.33</a:t>
            </a:r>
            <a:endParaRPr lang="en-AU" sz="3200" dirty="0">
              <a:latin typeface="Arial Rounded MT Bold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943600" y="5943600"/>
            <a:ext cx="32004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AU" sz="3200" dirty="0" err="1" smtClean="0">
                <a:latin typeface="Arial Rounded MT Bold" pitchFamily="34" charset="0"/>
              </a:rPr>
              <a:t>Ans</a:t>
            </a:r>
            <a:r>
              <a:rPr lang="en-AU" sz="3200" dirty="0" smtClean="0">
                <a:latin typeface="Arial Rounded MT Bold" pitchFamily="34" charset="0"/>
              </a:rPr>
              <a:t>: 1.135</a:t>
            </a:r>
            <a:endParaRPr lang="en-AU" sz="3200" dirty="0">
              <a:latin typeface="Arial Rounded MT Bold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তাহলে বল প্রতিসরণাঙ্ক সম্পর্কে কোনটি সঠিক?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0" y="13716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প্রথম মাধ্যম ও দ্বিতীয় মাধ্যমের আলোর বেগের অনুপাত প্রথম মাধ্যম সাপেক্ষে দ্বিতীয় মাধ্যমের প্রতিসরণাঙ্ক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0" y="2819400"/>
            <a:ext cx="75438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প্রথম মাধ্যম হালকা হলে প্রথম মাধ্যম সাপেক্ষে দ্বিতীয় মাধ্যমের প্রতিসরণাঙ্ক </a:t>
            </a:r>
            <a:r>
              <a:rPr lang="en-AU" sz="3200" dirty="0" smtClean="0">
                <a:latin typeface="Arial Rounded MT Bold" pitchFamily="34" charset="0"/>
                <a:cs typeface="NikoshBAN" pitchFamily="2" charset="0"/>
              </a:rPr>
              <a:t>1 </a:t>
            </a:r>
            <a:r>
              <a:rPr lang="bn-BD" sz="3200" dirty="0" smtClean="0">
                <a:latin typeface="Arial Rounded MT Bold" pitchFamily="34" charset="0"/>
                <a:cs typeface="NikoshBAN" pitchFamily="2" charset="0"/>
              </a:rPr>
              <a:t>এর চেয়ে ছোট হবে।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4267200"/>
            <a:ext cx="7543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bn-BD" sz="3200" dirty="0" smtClean="0">
                <a:latin typeface="NikoshBAN" pitchFamily="2" charset="0"/>
                <a:cs typeface="NikoshBAN" pitchFamily="2" charset="0"/>
              </a:rPr>
              <a:t>আলোর বেগ ঘন মাধ্যমে কম ও হালকা মাধ্যমে বেশি হয়</a:t>
            </a:r>
            <a:endParaRPr lang="en-AU" sz="3200" dirty="0"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239000" y="2895600"/>
            <a:ext cx="1905000" cy="646331"/>
          </a:xfrm>
          <a:prstGeom prst="rect">
            <a:avLst/>
          </a:prstGeom>
        </p:spPr>
        <p:style>
          <a:lnRef idx="1">
            <a:schemeClr val="accent4"/>
          </a:lnRef>
          <a:fillRef idx="3">
            <a:schemeClr val="accent4"/>
          </a:fillRef>
          <a:effectRef idx="2">
            <a:schemeClr val="accent4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মিথ্যা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239000" y="16002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239000" y="4191000"/>
            <a:ext cx="1905000" cy="646331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6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সত্য</a:t>
            </a:r>
            <a:endParaRPr lang="en-AU" sz="36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চিত্রগুলো লক্ষ্য কর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Desert Illusion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09600" y="1295400"/>
            <a:ext cx="3227754" cy="5334000"/>
          </a:xfrm>
          <a:prstGeom prst="rect">
            <a:avLst/>
          </a:prstGeom>
        </p:spPr>
      </p:pic>
      <p:pic>
        <p:nvPicPr>
          <p:cNvPr id="4" name="Picture 3" descr="93603-004-D74382EF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962400" y="1295400"/>
            <a:ext cx="4953000" cy="2819400"/>
          </a:xfrm>
          <a:prstGeom prst="rect">
            <a:avLst/>
          </a:prstGeom>
        </p:spPr>
      </p:pic>
      <p:pic>
        <p:nvPicPr>
          <p:cNvPr id="5" name="Picture 4" descr="mirage.jpe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3962400" y="4267200"/>
            <a:ext cx="4953000" cy="23495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2286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চিত্রগুলো লক্ষ্য কর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3" name="Picture 2" descr="6a0105371bb32c970b0120a90385f7970b-750wi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81000" y="1981200"/>
            <a:ext cx="3842845" cy="267462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4" name="Picture 3" descr="mir03m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343400" y="1981200"/>
            <a:ext cx="4241800" cy="266700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sp>
        <p:nvSpPr>
          <p:cNvPr id="5" name="TextBox 4"/>
          <p:cNvSpPr txBox="1"/>
          <p:nvPr/>
        </p:nvSpPr>
        <p:spPr>
          <a:xfrm>
            <a:off x="1066800" y="5486400"/>
            <a:ext cx="7010400" cy="584775"/>
          </a:xfrm>
          <a:prstGeom prst="rect">
            <a:avLst/>
          </a:prstGeom>
        </p:spPr>
        <p:style>
          <a:lnRef idx="1">
            <a:schemeClr val="accent5"/>
          </a:lnRef>
          <a:fillRef idx="3">
            <a:schemeClr val="accent5"/>
          </a:fillRef>
          <a:effectRef idx="2">
            <a:schemeClr val="accent5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তাহলে এখন আমরা কী পড়বো?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66800" y="5486400"/>
            <a:ext cx="7010400" cy="584775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ctr"/>
            <a:r>
              <a:rPr lang="bn-BD" sz="32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  <a:latin typeface="NikoshBAN" pitchFamily="2" charset="0"/>
                <a:cs typeface="NikoshBAN" pitchFamily="2" charset="0"/>
              </a:rPr>
              <a:t>মরীচিকা</a:t>
            </a:r>
            <a:endParaRPr lang="en-AU" sz="32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  <a:latin typeface="NikoshBAN" pitchFamily="2" charset="0"/>
              <a:cs typeface="NikoshBAN" pitchFamily="2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5" grpId="1" animBg="1"/>
      <p:bldP spid="6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Concourse">
  <a:themeElements>
    <a:clrScheme name="Custom 1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E90062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Paper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2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Aspect">
  <a:themeElements>
    <a:clrScheme name="Solstice">
      <a:dk1>
        <a:sysClr val="windowText" lastClr="000000"/>
      </a:dk1>
      <a:lt1>
        <a:sysClr val="window" lastClr="FFFFFF"/>
      </a:lt1>
      <a:dk2>
        <a:srgbClr val="4F271C"/>
      </a:dk2>
      <a:lt2>
        <a:srgbClr val="E7DEC9"/>
      </a:lt2>
      <a:accent1>
        <a:srgbClr val="3891A7"/>
      </a:accent1>
      <a:accent2>
        <a:srgbClr val="FEB80A"/>
      </a:accent2>
      <a:accent3>
        <a:srgbClr val="C32D2E"/>
      </a:accent3>
      <a:accent4>
        <a:srgbClr val="84AA33"/>
      </a:accent4>
      <a:accent5>
        <a:srgbClr val="964305"/>
      </a:accent5>
      <a:accent6>
        <a:srgbClr val="475A8D"/>
      </a:accent6>
      <a:hlink>
        <a:srgbClr val="8DC765"/>
      </a:hlink>
      <a:folHlink>
        <a:srgbClr val="AA8A14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177</TotalTime>
  <Words>252</Words>
  <Application>Microsoft Office PowerPoint</Application>
  <PresentationFormat>On-screen Show (4:3)</PresentationFormat>
  <Paragraphs>48</Paragraphs>
  <Slides>14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7" baseType="lpstr">
      <vt:lpstr>Concourse</vt:lpstr>
      <vt:lpstr>Aspect</vt:lpstr>
      <vt:lpstr>Packager Shell Object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কোন প্রশ্ন?</vt:lpstr>
      <vt:lpstr>বাড়ীর কাজ</vt:lpstr>
      <vt:lpstr>ধন্যবাদ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Pappu</dc:creator>
  <cp:lastModifiedBy>Pappu</cp:lastModifiedBy>
  <cp:revision>55</cp:revision>
  <dcterms:created xsi:type="dcterms:W3CDTF">2006-08-16T00:00:00Z</dcterms:created>
  <dcterms:modified xsi:type="dcterms:W3CDTF">2013-05-22T14:18:00Z</dcterms:modified>
</cp:coreProperties>
</file>